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63" r:id="rId3"/>
    <p:sldId id="259" r:id="rId4"/>
    <p:sldId id="258" r:id="rId5"/>
    <p:sldId id="257" r:id="rId6"/>
    <p:sldId id="260"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634" autoAdjust="0"/>
    <p:restoredTop sz="94660"/>
  </p:normalViewPr>
  <p:slideViewPr>
    <p:cSldViewPr snapToGrid="0">
      <p:cViewPr>
        <p:scale>
          <a:sx n="66" d="100"/>
          <a:sy n="66" d="100"/>
        </p:scale>
        <p:origin x="192" y="7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5898C9-66E9-4CD3-AF0C-D5B4E7141734}" type="datetimeFigureOut">
              <a:rPr lang="en-US" smtClean="0"/>
              <a:t>10/14/2021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D173AD-1832-42F1-9A2C-1ED3B578845A}" type="slidenum">
              <a:rPr lang="en-US" smtClean="0"/>
              <a:t>‹#›</a:t>
            </a:fld>
            <a:endParaRPr lang="en-US" dirty="0"/>
          </a:p>
        </p:txBody>
      </p:sp>
    </p:spTree>
    <p:extLst>
      <p:ext uri="{BB962C8B-B14F-4D97-AF65-F5344CB8AC3E}">
        <p14:creationId xmlns:p14="http://schemas.microsoft.com/office/powerpoint/2010/main" val="4260346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CAB872-90D5-451B-B26C-564AFA7C5A00}" type="slidenum">
              <a:rPr lang="en-US" smtClean="0"/>
              <a:t>2</a:t>
            </a:fld>
            <a:endParaRPr lang="en-US" dirty="0"/>
          </a:p>
        </p:txBody>
      </p:sp>
    </p:spTree>
    <p:extLst>
      <p:ext uri="{BB962C8B-B14F-4D97-AF65-F5344CB8AC3E}">
        <p14:creationId xmlns:p14="http://schemas.microsoft.com/office/powerpoint/2010/main" val="4194653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CAB872-90D5-451B-B26C-564AFA7C5A00}" type="slidenum">
              <a:rPr lang="en-US" smtClean="0"/>
              <a:t>4</a:t>
            </a:fld>
            <a:endParaRPr lang="en-US" dirty="0"/>
          </a:p>
        </p:txBody>
      </p:sp>
    </p:spTree>
    <p:extLst>
      <p:ext uri="{BB962C8B-B14F-4D97-AF65-F5344CB8AC3E}">
        <p14:creationId xmlns:p14="http://schemas.microsoft.com/office/powerpoint/2010/main" val="3027191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D8396C-950D-473C-9CB9-13261158FAE3}" type="datetimeFigureOut">
              <a:rPr lang="en-US" smtClean="0"/>
              <a:t>10/14/2021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F814E6-4506-4233-8C32-1B3BA16BE86A}" type="slidenum">
              <a:rPr lang="en-US" smtClean="0"/>
              <a:t>‹#›</a:t>
            </a:fld>
            <a:endParaRPr lang="en-US" dirty="0"/>
          </a:p>
        </p:txBody>
      </p:sp>
    </p:spTree>
    <p:extLst>
      <p:ext uri="{BB962C8B-B14F-4D97-AF65-F5344CB8AC3E}">
        <p14:creationId xmlns:p14="http://schemas.microsoft.com/office/powerpoint/2010/main" val="2611327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D8396C-950D-473C-9CB9-13261158FAE3}" type="datetimeFigureOut">
              <a:rPr lang="en-US" smtClean="0"/>
              <a:t>10/14/2021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F814E6-4506-4233-8C32-1B3BA16BE86A}" type="slidenum">
              <a:rPr lang="en-US" smtClean="0"/>
              <a:t>‹#›</a:t>
            </a:fld>
            <a:endParaRPr lang="en-US" dirty="0"/>
          </a:p>
        </p:txBody>
      </p:sp>
    </p:spTree>
    <p:extLst>
      <p:ext uri="{BB962C8B-B14F-4D97-AF65-F5344CB8AC3E}">
        <p14:creationId xmlns:p14="http://schemas.microsoft.com/office/powerpoint/2010/main" val="1919594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D8396C-950D-473C-9CB9-13261158FAE3}" type="datetimeFigureOut">
              <a:rPr lang="en-US" smtClean="0"/>
              <a:t>10/14/2021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F814E6-4506-4233-8C32-1B3BA16BE86A}" type="slidenum">
              <a:rPr lang="en-US" smtClean="0"/>
              <a:t>‹#›</a:t>
            </a:fld>
            <a:endParaRPr lang="en-US" dirty="0"/>
          </a:p>
        </p:txBody>
      </p:sp>
    </p:spTree>
    <p:extLst>
      <p:ext uri="{BB962C8B-B14F-4D97-AF65-F5344CB8AC3E}">
        <p14:creationId xmlns:p14="http://schemas.microsoft.com/office/powerpoint/2010/main" val="1000231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D8396C-950D-473C-9CB9-13261158FAE3}" type="datetimeFigureOut">
              <a:rPr lang="en-US" smtClean="0"/>
              <a:t>10/14/2021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F814E6-4506-4233-8C32-1B3BA16BE86A}" type="slidenum">
              <a:rPr lang="en-US" smtClean="0"/>
              <a:t>‹#›</a:t>
            </a:fld>
            <a:endParaRPr lang="en-US" dirty="0"/>
          </a:p>
        </p:txBody>
      </p:sp>
    </p:spTree>
    <p:extLst>
      <p:ext uri="{BB962C8B-B14F-4D97-AF65-F5344CB8AC3E}">
        <p14:creationId xmlns:p14="http://schemas.microsoft.com/office/powerpoint/2010/main" val="2468591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D8396C-950D-473C-9CB9-13261158FAE3}" type="datetimeFigureOut">
              <a:rPr lang="en-US" smtClean="0"/>
              <a:t>10/14/2021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F814E6-4506-4233-8C32-1B3BA16BE86A}" type="slidenum">
              <a:rPr lang="en-US" smtClean="0"/>
              <a:t>‹#›</a:t>
            </a:fld>
            <a:endParaRPr lang="en-US" dirty="0"/>
          </a:p>
        </p:txBody>
      </p:sp>
    </p:spTree>
    <p:extLst>
      <p:ext uri="{BB962C8B-B14F-4D97-AF65-F5344CB8AC3E}">
        <p14:creationId xmlns:p14="http://schemas.microsoft.com/office/powerpoint/2010/main" val="670202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D8396C-950D-473C-9CB9-13261158FAE3}" type="datetimeFigureOut">
              <a:rPr lang="en-US" smtClean="0"/>
              <a:t>10/14/2021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F814E6-4506-4233-8C32-1B3BA16BE86A}" type="slidenum">
              <a:rPr lang="en-US" smtClean="0"/>
              <a:t>‹#›</a:t>
            </a:fld>
            <a:endParaRPr lang="en-US" dirty="0"/>
          </a:p>
        </p:txBody>
      </p:sp>
    </p:spTree>
    <p:extLst>
      <p:ext uri="{BB962C8B-B14F-4D97-AF65-F5344CB8AC3E}">
        <p14:creationId xmlns:p14="http://schemas.microsoft.com/office/powerpoint/2010/main" val="1254922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D8396C-950D-473C-9CB9-13261158FAE3}" type="datetimeFigureOut">
              <a:rPr lang="en-US" smtClean="0"/>
              <a:t>10/14/2021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BF814E6-4506-4233-8C32-1B3BA16BE86A}" type="slidenum">
              <a:rPr lang="en-US" smtClean="0"/>
              <a:t>‹#›</a:t>
            </a:fld>
            <a:endParaRPr lang="en-US" dirty="0"/>
          </a:p>
        </p:txBody>
      </p:sp>
    </p:spTree>
    <p:extLst>
      <p:ext uri="{BB962C8B-B14F-4D97-AF65-F5344CB8AC3E}">
        <p14:creationId xmlns:p14="http://schemas.microsoft.com/office/powerpoint/2010/main" val="1468931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D8396C-950D-473C-9CB9-13261158FAE3}" type="datetimeFigureOut">
              <a:rPr lang="en-US" smtClean="0"/>
              <a:t>10/14/2021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BF814E6-4506-4233-8C32-1B3BA16BE86A}" type="slidenum">
              <a:rPr lang="en-US" smtClean="0"/>
              <a:t>‹#›</a:t>
            </a:fld>
            <a:endParaRPr lang="en-US" dirty="0"/>
          </a:p>
        </p:txBody>
      </p:sp>
    </p:spTree>
    <p:extLst>
      <p:ext uri="{BB962C8B-B14F-4D97-AF65-F5344CB8AC3E}">
        <p14:creationId xmlns:p14="http://schemas.microsoft.com/office/powerpoint/2010/main" val="3965595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D8396C-950D-473C-9CB9-13261158FAE3}" type="datetimeFigureOut">
              <a:rPr lang="en-US" smtClean="0"/>
              <a:t>10/14/2021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BF814E6-4506-4233-8C32-1B3BA16BE86A}" type="slidenum">
              <a:rPr lang="en-US" smtClean="0"/>
              <a:t>‹#›</a:t>
            </a:fld>
            <a:endParaRPr lang="en-US" dirty="0"/>
          </a:p>
        </p:txBody>
      </p:sp>
    </p:spTree>
    <p:extLst>
      <p:ext uri="{BB962C8B-B14F-4D97-AF65-F5344CB8AC3E}">
        <p14:creationId xmlns:p14="http://schemas.microsoft.com/office/powerpoint/2010/main" val="3392114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D8396C-950D-473C-9CB9-13261158FAE3}" type="datetimeFigureOut">
              <a:rPr lang="en-US" smtClean="0"/>
              <a:t>10/14/2021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F814E6-4506-4233-8C32-1B3BA16BE86A}" type="slidenum">
              <a:rPr lang="en-US" smtClean="0"/>
              <a:t>‹#›</a:t>
            </a:fld>
            <a:endParaRPr lang="en-US" dirty="0"/>
          </a:p>
        </p:txBody>
      </p:sp>
    </p:spTree>
    <p:extLst>
      <p:ext uri="{BB962C8B-B14F-4D97-AF65-F5344CB8AC3E}">
        <p14:creationId xmlns:p14="http://schemas.microsoft.com/office/powerpoint/2010/main" val="2496027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D8396C-950D-473C-9CB9-13261158FAE3}" type="datetimeFigureOut">
              <a:rPr lang="en-US" smtClean="0"/>
              <a:t>10/14/2021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F814E6-4506-4233-8C32-1B3BA16BE86A}" type="slidenum">
              <a:rPr lang="en-US" smtClean="0"/>
              <a:t>‹#›</a:t>
            </a:fld>
            <a:endParaRPr lang="en-US" dirty="0"/>
          </a:p>
        </p:txBody>
      </p:sp>
    </p:spTree>
    <p:extLst>
      <p:ext uri="{BB962C8B-B14F-4D97-AF65-F5344CB8AC3E}">
        <p14:creationId xmlns:p14="http://schemas.microsoft.com/office/powerpoint/2010/main" val="2691151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D8396C-950D-473C-9CB9-13261158FAE3}" type="datetimeFigureOut">
              <a:rPr lang="en-US" smtClean="0"/>
              <a:t>10/14/2021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F814E6-4506-4233-8C32-1B3BA16BE86A}" type="slidenum">
              <a:rPr lang="en-US" smtClean="0"/>
              <a:t>‹#›</a:t>
            </a:fld>
            <a:endParaRPr lang="en-US" dirty="0"/>
          </a:p>
        </p:txBody>
      </p:sp>
    </p:spTree>
    <p:extLst>
      <p:ext uri="{BB962C8B-B14F-4D97-AF65-F5344CB8AC3E}">
        <p14:creationId xmlns:p14="http://schemas.microsoft.com/office/powerpoint/2010/main" val="13022791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t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Elbow Connector 20"/>
          <p:cNvCxnSpPr/>
          <p:nvPr/>
        </p:nvCxnSpPr>
        <p:spPr>
          <a:xfrm rot="16200000" flipH="1">
            <a:off x="263236" y="110826"/>
            <a:ext cx="2438400" cy="2438400"/>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Elbow Connector 21"/>
          <p:cNvCxnSpPr/>
          <p:nvPr/>
        </p:nvCxnSpPr>
        <p:spPr>
          <a:xfrm rot="16200000" flipH="1">
            <a:off x="4987637" y="2549226"/>
            <a:ext cx="2438400" cy="2438400"/>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701636" y="2549226"/>
            <a:ext cx="22582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426037" y="4987616"/>
            <a:ext cx="22582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9684328" y="4987616"/>
            <a:ext cx="0" cy="13854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9684328" y="6359226"/>
            <a:ext cx="22582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63237" y="868360"/>
            <a:ext cx="2466109" cy="461665"/>
          </a:xfrm>
          <a:prstGeom prst="rect">
            <a:avLst/>
          </a:prstGeom>
          <a:noFill/>
        </p:spPr>
        <p:txBody>
          <a:bodyPr wrap="square" rtlCol="0">
            <a:spAutoFit/>
          </a:bodyPr>
          <a:lstStyle/>
          <a:p>
            <a:r>
              <a:rPr lang="en-US" sz="2400" dirty="0" smtClean="0">
                <a:solidFill>
                  <a:schemeClr val="bg1"/>
                </a:solidFill>
                <a:latin typeface="Century Schoolbook" panose="02040604050505020304" pitchFamily="18" charset="0"/>
              </a:rPr>
              <a:t>Building Locks:</a:t>
            </a:r>
            <a:endParaRPr lang="en-US" sz="2400" dirty="0">
              <a:solidFill>
                <a:schemeClr val="bg1"/>
              </a:solidFill>
              <a:latin typeface="Century Schoolbook" panose="02040604050505020304" pitchFamily="18" charset="0"/>
            </a:endParaRPr>
          </a:p>
        </p:txBody>
      </p:sp>
      <p:sp>
        <p:nvSpPr>
          <p:cNvPr id="31" name="TextBox 30"/>
          <p:cNvSpPr txBox="1"/>
          <p:nvPr/>
        </p:nvSpPr>
        <p:spPr>
          <a:xfrm>
            <a:off x="2729346" y="2087560"/>
            <a:ext cx="2466109" cy="461665"/>
          </a:xfrm>
          <a:prstGeom prst="rect">
            <a:avLst/>
          </a:prstGeom>
          <a:noFill/>
        </p:spPr>
        <p:txBody>
          <a:bodyPr wrap="square" rtlCol="0">
            <a:spAutoFit/>
          </a:bodyPr>
          <a:lstStyle/>
          <a:p>
            <a:r>
              <a:rPr lang="en-US" sz="2400" dirty="0" smtClean="0">
                <a:solidFill>
                  <a:schemeClr val="bg1"/>
                </a:solidFill>
                <a:latin typeface="Century Schoolbook" panose="02040604050505020304" pitchFamily="18" charset="0"/>
              </a:rPr>
              <a:t>Virtual Lessons</a:t>
            </a:r>
            <a:endParaRPr lang="en-US" sz="2400" dirty="0">
              <a:solidFill>
                <a:schemeClr val="bg1"/>
              </a:solidFill>
              <a:latin typeface="Century Schoolbook" panose="02040604050505020304" pitchFamily="18" charset="0"/>
            </a:endParaRPr>
          </a:p>
        </p:txBody>
      </p:sp>
      <p:sp>
        <p:nvSpPr>
          <p:cNvPr id="33" name="TextBox 32"/>
          <p:cNvSpPr txBox="1"/>
          <p:nvPr/>
        </p:nvSpPr>
        <p:spPr>
          <a:xfrm>
            <a:off x="4987638" y="3260720"/>
            <a:ext cx="2826326" cy="461665"/>
          </a:xfrm>
          <a:prstGeom prst="rect">
            <a:avLst/>
          </a:prstGeom>
          <a:noFill/>
        </p:spPr>
        <p:txBody>
          <a:bodyPr wrap="square" rtlCol="0">
            <a:spAutoFit/>
          </a:bodyPr>
          <a:lstStyle/>
          <a:p>
            <a:r>
              <a:rPr lang="en-US" sz="2400" dirty="0">
                <a:solidFill>
                  <a:schemeClr val="bg1"/>
                </a:solidFill>
                <a:latin typeface="Century Schoolbook" panose="02040604050505020304" pitchFamily="18" charset="0"/>
              </a:rPr>
              <a:t> </a:t>
            </a:r>
            <a:r>
              <a:rPr lang="en-US" sz="2400" dirty="0" smtClean="0">
                <a:solidFill>
                  <a:schemeClr val="bg1"/>
                </a:solidFill>
                <a:latin typeface="Century Schoolbook" panose="02040604050505020304" pitchFamily="18" charset="0"/>
              </a:rPr>
              <a:t>on the Erie Canal</a:t>
            </a:r>
            <a:endParaRPr lang="en-US" sz="2400" dirty="0">
              <a:solidFill>
                <a:schemeClr val="bg1"/>
              </a:solidFill>
              <a:latin typeface="Century Schoolbook" panose="02040604050505020304" pitchFamily="18" charset="0"/>
            </a:endParaRPr>
          </a:p>
        </p:txBody>
      </p:sp>
      <p:sp>
        <p:nvSpPr>
          <p:cNvPr id="34" name="TextBox 33"/>
          <p:cNvSpPr txBox="1"/>
          <p:nvPr/>
        </p:nvSpPr>
        <p:spPr>
          <a:xfrm>
            <a:off x="7453747" y="4512087"/>
            <a:ext cx="2466109" cy="461665"/>
          </a:xfrm>
          <a:prstGeom prst="rect">
            <a:avLst/>
          </a:prstGeom>
          <a:noFill/>
        </p:spPr>
        <p:txBody>
          <a:bodyPr wrap="square" rtlCol="0">
            <a:spAutoFit/>
          </a:bodyPr>
          <a:lstStyle/>
          <a:p>
            <a:r>
              <a:rPr lang="en-US" sz="2400" dirty="0">
                <a:solidFill>
                  <a:schemeClr val="bg1"/>
                </a:solidFill>
                <a:latin typeface="Century Schoolbook" panose="02040604050505020304" pitchFamily="18" charset="0"/>
              </a:rPr>
              <a:t> </a:t>
            </a:r>
            <a:r>
              <a:rPr lang="en-US" sz="2400" dirty="0" smtClean="0">
                <a:solidFill>
                  <a:schemeClr val="bg1"/>
                </a:solidFill>
                <a:latin typeface="Century Schoolbook" panose="02040604050505020304" pitchFamily="18" charset="0"/>
              </a:rPr>
              <a:t>and Lockport’s </a:t>
            </a:r>
            <a:endParaRPr lang="en-US" sz="2400" dirty="0">
              <a:solidFill>
                <a:schemeClr val="bg1"/>
              </a:solidFill>
              <a:latin typeface="Century Schoolbook" panose="02040604050505020304" pitchFamily="18" charset="0"/>
            </a:endParaRPr>
          </a:p>
        </p:txBody>
      </p:sp>
      <p:sp>
        <p:nvSpPr>
          <p:cNvPr id="35" name="TextBox 34"/>
          <p:cNvSpPr txBox="1"/>
          <p:nvPr/>
        </p:nvSpPr>
        <p:spPr>
          <a:xfrm>
            <a:off x="9725891" y="5911426"/>
            <a:ext cx="2466109" cy="461665"/>
          </a:xfrm>
          <a:prstGeom prst="rect">
            <a:avLst/>
          </a:prstGeom>
          <a:noFill/>
        </p:spPr>
        <p:txBody>
          <a:bodyPr wrap="square" rtlCol="0">
            <a:spAutoFit/>
          </a:bodyPr>
          <a:lstStyle/>
          <a:p>
            <a:r>
              <a:rPr lang="en-US" sz="2400" dirty="0" smtClean="0">
                <a:solidFill>
                  <a:schemeClr val="bg1"/>
                </a:solidFill>
                <a:latin typeface="Century Schoolbook" panose="02040604050505020304" pitchFamily="18" charset="0"/>
              </a:rPr>
              <a:t>Flight of Five</a:t>
            </a:r>
            <a:endParaRPr lang="en-US" sz="2400" dirty="0">
              <a:solidFill>
                <a:schemeClr val="bg1"/>
              </a:solidFill>
              <a:latin typeface="Century Schoolbook" panose="02040604050505020304" pitchFamily="18" charset="0"/>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852" t="4090" r="2375" b="3046"/>
          <a:stretch/>
        </p:blipFill>
        <p:spPr>
          <a:xfrm>
            <a:off x="529171" y="3237458"/>
            <a:ext cx="4070539" cy="3121768"/>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6801" y="282464"/>
            <a:ext cx="2999232" cy="3099816"/>
          </a:xfrm>
          <a:prstGeom prst="rect">
            <a:avLst/>
          </a:prstGeom>
        </p:spPr>
      </p:pic>
    </p:spTree>
    <p:extLst>
      <p:ext uri="{BB962C8B-B14F-4D97-AF65-F5344CB8AC3E}">
        <p14:creationId xmlns:p14="http://schemas.microsoft.com/office/powerpoint/2010/main" val="28449795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9917" y="97617"/>
            <a:ext cx="7716156" cy="1325563"/>
          </a:xfrm>
        </p:spPr>
        <p:txBody>
          <a:bodyPr>
            <a:normAutofit fontScale="90000"/>
          </a:bodyPr>
          <a:lstStyle/>
          <a:p>
            <a:pPr algn="ctr"/>
            <a:r>
              <a:rPr lang="en-US" dirty="0" smtClean="0">
                <a:solidFill>
                  <a:schemeClr val="bg1"/>
                </a:solidFill>
                <a:latin typeface="Century Schoolbook" panose="02040604050505020304" pitchFamily="18" charset="0"/>
              </a:rPr>
              <a:t>Educational Opportunities at the History Center of Niagara</a:t>
            </a:r>
            <a:endParaRPr lang="en-US" dirty="0">
              <a:solidFill>
                <a:schemeClr val="bg1"/>
              </a:solidFill>
              <a:latin typeface="Century Schoolbook" panose="02040604050505020304" pitchFamily="18"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2701" b="17819"/>
          <a:stretch/>
        </p:blipFill>
        <p:spPr>
          <a:xfrm>
            <a:off x="4322675" y="3565664"/>
            <a:ext cx="3923831" cy="2485644"/>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65497" y="3588706"/>
            <a:ext cx="3314192" cy="2485644"/>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6140" r="5153" b="8714"/>
          <a:stretch/>
        </p:blipFill>
        <p:spPr>
          <a:xfrm>
            <a:off x="6156173" y="1499697"/>
            <a:ext cx="3442468" cy="2400300"/>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7980" y="3565664"/>
            <a:ext cx="3679008" cy="2485644"/>
          </a:xfrm>
          <a:prstGeom prst="rect">
            <a:avLst/>
          </a:prstGeom>
        </p:spPr>
      </p:pic>
      <p:sp>
        <p:nvSpPr>
          <p:cNvPr id="7" name="TextBox 6"/>
          <p:cNvSpPr txBox="1"/>
          <p:nvPr/>
        </p:nvSpPr>
        <p:spPr>
          <a:xfrm>
            <a:off x="48681" y="6060768"/>
            <a:ext cx="3998307" cy="646331"/>
          </a:xfrm>
          <a:prstGeom prst="rect">
            <a:avLst/>
          </a:prstGeom>
          <a:noFill/>
        </p:spPr>
        <p:txBody>
          <a:bodyPr wrap="square" rtlCol="0">
            <a:spAutoFit/>
          </a:bodyPr>
          <a:lstStyle/>
          <a:p>
            <a:pPr algn="ctr"/>
            <a:r>
              <a:rPr lang="en-US" dirty="0" smtClean="0">
                <a:solidFill>
                  <a:schemeClr val="bg1"/>
                </a:solidFill>
                <a:latin typeface="Century Schoolbook" panose="02040604050505020304" pitchFamily="18" charset="0"/>
              </a:rPr>
              <a:t>Special Request Historical On-Site and In-School Presentations</a:t>
            </a:r>
            <a:endParaRPr lang="en-US" dirty="0">
              <a:solidFill>
                <a:schemeClr val="bg1"/>
              </a:solidFill>
              <a:latin typeface="Century Schoolbook" panose="02040604050505020304" pitchFamily="18" charset="0"/>
            </a:endParaRPr>
          </a:p>
        </p:txBody>
      </p:sp>
      <p:sp>
        <p:nvSpPr>
          <p:cNvPr id="8" name="TextBox 7"/>
          <p:cNvSpPr txBox="1"/>
          <p:nvPr/>
        </p:nvSpPr>
        <p:spPr>
          <a:xfrm>
            <a:off x="4555133" y="6074350"/>
            <a:ext cx="3371850" cy="646331"/>
          </a:xfrm>
          <a:prstGeom prst="rect">
            <a:avLst/>
          </a:prstGeom>
          <a:noFill/>
        </p:spPr>
        <p:txBody>
          <a:bodyPr wrap="square" rtlCol="0">
            <a:spAutoFit/>
          </a:bodyPr>
          <a:lstStyle/>
          <a:p>
            <a:pPr algn="ctr"/>
            <a:r>
              <a:rPr lang="en-US" dirty="0" smtClean="0">
                <a:solidFill>
                  <a:schemeClr val="bg1"/>
                </a:solidFill>
                <a:latin typeface="Century Schoolbook" panose="02040604050505020304" pitchFamily="18" charset="0"/>
              </a:rPr>
              <a:t>10 Teaching Boxes Available to Borrow for Your Class </a:t>
            </a:r>
            <a:endParaRPr lang="en-US" dirty="0">
              <a:solidFill>
                <a:schemeClr val="bg1"/>
              </a:solidFill>
              <a:latin typeface="Century Schoolbook" panose="02040604050505020304" pitchFamily="18" charset="0"/>
            </a:endParaRPr>
          </a:p>
        </p:txBody>
      </p:sp>
      <p:sp>
        <p:nvSpPr>
          <p:cNvPr id="9" name="TextBox 8"/>
          <p:cNvSpPr txBox="1"/>
          <p:nvPr/>
        </p:nvSpPr>
        <p:spPr>
          <a:xfrm>
            <a:off x="9758136" y="2045131"/>
            <a:ext cx="1674003" cy="369332"/>
          </a:xfrm>
          <a:prstGeom prst="rect">
            <a:avLst/>
          </a:prstGeom>
          <a:noFill/>
        </p:spPr>
        <p:txBody>
          <a:bodyPr wrap="square" rtlCol="0">
            <a:spAutoFit/>
          </a:bodyPr>
          <a:lstStyle/>
          <a:p>
            <a:pPr algn="ctr"/>
            <a:r>
              <a:rPr lang="en-US" dirty="0" smtClean="0">
                <a:solidFill>
                  <a:schemeClr val="bg1"/>
                </a:solidFill>
                <a:latin typeface="Century Schoolbook" panose="02040604050505020304" pitchFamily="18" charset="0"/>
              </a:rPr>
              <a:t>School Tours </a:t>
            </a:r>
            <a:endParaRPr lang="en-US" dirty="0">
              <a:solidFill>
                <a:schemeClr val="bg1"/>
              </a:solidFill>
              <a:latin typeface="Century Schoolbook" panose="02040604050505020304" pitchFamily="18" charset="0"/>
            </a:endParaRPr>
          </a:p>
        </p:txBody>
      </p:sp>
      <p:sp>
        <p:nvSpPr>
          <p:cNvPr id="10" name="TextBox 9"/>
          <p:cNvSpPr txBox="1"/>
          <p:nvPr/>
        </p:nvSpPr>
        <p:spPr>
          <a:xfrm>
            <a:off x="8385661" y="6145918"/>
            <a:ext cx="3539639" cy="646331"/>
          </a:xfrm>
          <a:prstGeom prst="rect">
            <a:avLst/>
          </a:prstGeom>
          <a:noFill/>
        </p:spPr>
        <p:txBody>
          <a:bodyPr wrap="square" rtlCol="0">
            <a:spAutoFit/>
          </a:bodyPr>
          <a:lstStyle/>
          <a:p>
            <a:pPr algn="ctr"/>
            <a:r>
              <a:rPr lang="en-US" dirty="0" smtClean="0">
                <a:solidFill>
                  <a:schemeClr val="bg1"/>
                </a:solidFill>
                <a:latin typeface="Century Schoolbook" panose="02040604050505020304" pitchFamily="18" charset="0"/>
              </a:rPr>
              <a:t>Summer and School Holiday Programs</a:t>
            </a:r>
            <a:endParaRPr lang="en-US" dirty="0">
              <a:solidFill>
                <a:schemeClr val="bg1"/>
              </a:solidFill>
              <a:latin typeface="Century Schoolbook" panose="02040604050505020304" pitchFamily="18" charset="0"/>
            </a:endParaRPr>
          </a:p>
        </p:txBody>
      </p:sp>
      <p:pic>
        <p:nvPicPr>
          <p:cNvPr id="11" name="Picture 10"/>
          <p:cNvPicPr>
            <a:picLocks noChangeAspect="1"/>
          </p:cNvPicPr>
          <p:nvPr/>
        </p:nvPicPr>
        <p:blipFill rotWithShape="1">
          <a:blip r:embed="rId7" cstate="print">
            <a:extLst>
              <a:ext uri="{28A0092B-C50C-407E-A947-70E740481C1C}">
                <a14:useLocalDpi xmlns:a14="http://schemas.microsoft.com/office/drawing/2010/main" val="0"/>
              </a:ext>
            </a:extLst>
          </a:blip>
          <a:srcRect t="8068"/>
          <a:stretch/>
        </p:blipFill>
        <p:spPr>
          <a:xfrm>
            <a:off x="241027" y="221673"/>
            <a:ext cx="4081648" cy="2992582"/>
          </a:xfrm>
          <a:prstGeom prst="rect">
            <a:avLst/>
          </a:prstGeom>
        </p:spPr>
      </p:pic>
    </p:spTree>
    <p:extLst>
      <p:ext uri="{BB962C8B-B14F-4D97-AF65-F5344CB8AC3E}">
        <p14:creationId xmlns:p14="http://schemas.microsoft.com/office/powerpoint/2010/main" val="15418808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747" y="324716"/>
            <a:ext cx="3383352" cy="131574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1354" y="324716"/>
            <a:ext cx="8223946" cy="5923684"/>
          </a:xfrm>
          <a:prstGeom prst="rect">
            <a:avLst/>
          </a:prstGeom>
        </p:spPr>
      </p:pic>
      <p:sp>
        <p:nvSpPr>
          <p:cNvPr id="6" name="TextBox 5"/>
          <p:cNvSpPr txBox="1"/>
          <p:nvPr/>
        </p:nvSpPr>
        <p:spPr>
          <a:xfrm>
            <a:off x="151747" y="1773382"/>
            <a:ext cx="3383352" cy="4893647"/>
          </a:xfrm>
          <a:prstGeom prst="rect">
            <a:avLst/>
          </a:prstGeom>
          <a:noFill/>
        </p:spPr>
        <p:txBody>
          <a:bodyPr wrap="square" rtlCol="0">
            <a:spAutoFit/>
          </a:bodyPr>
          <a:lstStyle/>
          <a:p>
            <a:pPr algn="ctr"/>
            <a:r>
              <a:rPr lang="en-US" sz="2400" dirty="0" smtClean="0">
                <a:solidFill>
                  <a:schemeClr val="bg1"/>
                </a:solidFill>
                <a:latin typeface="Century Schoolbook" panose="02040604050505020304" pitchFamily="18" charset="0"/>
              </a:rPr>
              <a:t>The History Center of Niagara wants to thank the Erie </a:t>
            </a:r>
            <a:r>
              <a:rPr lang="en-US" sz="2400" dirty="0" err="1" smtClean="0">
                <a:solidFill>
                  <a:schemeClr val="bg1"/>
                </a:solidFill>
                <a:latin typeface="Century Schoolbook" panose="02040604050505020304" pitchFamily="18" charset="0"/>
              </a:rPr>
              <a:t>Canalway</a:t>
            </a:r>
            <a:r>
              <a:rPr lang="en-US" sz="2400" dirty="0" smtClean="0">
                <a:solidFill>
                  <a:schemeClr val="bg1"/>
                </a:solidFill>
                <a:latin typeface="Century Schoolbook" panose="02040604050505020304" pitchFamily="18" charset="0"/>
              </a:rPr>
              <a:t> National Heritage Corridor for its continued support &amp; sponsorship of our educational programs &amp; outreach including “Ticket to Ride” &amp; the new virtual lessons on the Erie Canal &amp; the Flight of Five locks.   </a:t>
            </a:r>
            <a:endParaRPr lang="en-US" sz="2400" dirty="0">
              <a:solidFill>
                <a:schemeClr val="bg1"/>
              </a:solidFill>
              <a:latin typeface="Century Schoolbook" panose="02040604050505020304" pitchFamily="18" charset="0"/>
            </a:endParaRPr>
          </a:p>
        </p:txBody>
      </p:sp>
    </p:spTree>
    <p:extLst>
      <p:ext uri="{BB962C8B-B14F-4D97-AF65-F5344CB8AC3E}">
        <p14:creationId xmlns:p14="http://schemas.microsoft.com/office/powerpoint/2010/main" val="3796549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64842"/>
            <a:ext cx="10515600" cy="1325563"/>
          </a:xfrm>
        </p:spPr>
        <p:txBody>
          <a:bodyPr>
            <a:normAutofit/>
          </a:bodyPr>
          <a:lstStyle/>
          <a:p>
            <a:pPr algn="ctr"/>
            <a:r>
              <a:rPr lang="en-US" sz="4800" dirty="0" smtClean="0">
                <a:solidFill>
                  <a:schemeClr val="bg1"/>
                </a:solidFill>
                <a:latin typeface="Century Schoolbook" panose="02040604050505020304" pitchFamily="18" charset="0"/>
              </a:rPr>
              <a:t>“Ticket to Ride” Program </a:t>
            </a:r>
            <a:endParaRPr lang="en-US" sz="4800" dirty="0">
              <a:solidFill>
                <a:schemeClr val="bg1"/>
              </a:solidFill>
              <a:latin typeface="Century Schoolbook" panose="0204060405050502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750" y="1957386"/>
            <a:ext cx="3176513" cy="238238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22585" y="1957386"/>
            <a:ext cx="3403407" cy="2382385"/>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1651" y="3429397"/>
            <a:ext cx="4639927" cy="3081743"/>
          </a:xfrm>
          <a:prstGeom prst="rect">
            <a:avLst/>
          </a:prstGeom>
        </p:spPr>
      </p:pic>
      <p:sp>
        <p:nvSpPr>
          <p:cNvPr id="6" name="TextBox 5"/>
          <p:cNvSpPr txBox="1"/>
          <p:nvPr/>
        </p:nvSpPr>
        <p:spPr>
          <a:xfrm>
            <a:off x="3569414" y="1490405"/>
            <a:ext cx="4846549" cy="1785104"/>
          </a:xfrm>
          <a:prstGeom prst="rect">
            <a:avLst/>
          </a:prstGeom>
          <a:noFill/>
        </p:spPr>
        <p:txBody>
          <a:bodyPr wrap="square" rtlCol="0">
            <a:spAutoFit/>
          </a:bodyPr>
          <a:lstStyle/>
          <a:p>
            <a:pPr algn="ctr"/>
            <a:r>
              <a:rPr lang="en-US" sz="2200" dirty="0" smtClean="0">
                <a:solidFill>
                  <a:schemeClr val="bg1"/>
                </a:solidFill>
                <a:latin typeface="Century Schoolbook" panose="02040604050505020304" pitchFamily="18" charset="0"/>
              </a:rPr>
              <a:t>Funded through the National Park Service and administered by the </a:t>
            </a:r>
          </a:p>
          <a:p>
            <a:pPr algn="ctr"/>
            <a:r>
              <a:rPr lang="en-US" sz="2200" dirty="0" smtClean="0">
                <a:solidFill>
                  <a:schemeClr val="bg1"/>
                </a:solidFill>
                <a:latin typeface="Century Schoolbook" panose="02040604050505020304" pitchFamily="18" charset="0"/>
              </a:rPr>
              <a:t>Erie </a:t>
            </a:r>
            <a:r>
              <a:rPr lang="en-US" sz="2200" dirty="0" err="1" smtClean="0">
                <a:solidFill>
                  <a:schemeClr val="bg1"/>
                </a:solidFill>
                <a:latin typeface="Century Schoolbook" panose="02040604050505020304" pitchFamily="18" charset="0"/>
              </a:rPr>
              <a:t>Canalway</a:t>
            </a:r>
            <a:r>
              <a:rPr lang="en-US" sz="2200" dirty="0" smtClean="0">
                <a:solidFill>
                  <a:schemeClr val="bg1"/>
                </a:solidFill>
                <a:latin typeface="Century Schoolbook" panose="02040604050505020304" pitchFamily="18" charset="0"/>
              </a:rPr>
              <a:t> National Heritage Corridor. This covers bus </a:t>
            </a:r>
            <a:r>
              <a:rPr lang="en-US" sz="2200" dirty="0" smtClean="0">
                <a:solidFill>
                  <a:schemeClr val="bg1"/>
                </a:solidFill>
                <a:latin typeface="Century Schoolbook" panose="02040604050505020304" pitchFamily="18" charset="0"/>
              </a:rPr>
              <a:t>costs </a:t>
            </a:r>
            <a:r>
              <a:rPr lang="en-US" sz="2200" dirty="0" smtClean="0">
                <a:solidFill>
                  <a:schemeClr val="bg1"/>
                </a:solidFill>
                <a:latin typeface="Century Schoolbook" panose="02040604050505020304" pitchFamily="18" charset="0"/>
              </a:rPr>
              <a:t>and admission fees for school groups.</a:t>
            </a:r>
            <a:endParaRPr lang="en-US" sz="2200" dirty="0">
              <a:solidFill>
                <a:schemeClr val="bg1"/>
              </a:solidFill>
              <a:latin typeface="Century Schoolbook" panose="02040604050505020304" pitchFamily="18" charset="0"/>
            </a:endParaRPr>
          </a:p>
        </p:txBody>
      </p:sp>
      <p:sp>
        <p:nvSpPr>
          <p:cNvPr id="7" name="TextBox 6"/>
          <p:cNvSpPr txBox="1"/>
          <p:nvPr/>
        </p:nvSpPr>
        <p:spPr>
          <a:xfrm>
            <a:off x="285750" y="4582881"/>
            <a:ext cx="3299279" cy="923330"/>
          </a:xfrm>
          <a:prstGeom prst="rect">
            <a:avLst/>
          </a:prstGeom>
          <a:noFill/>
        </p:spPr>
        <p:txBody>
          <a:bodyPr wrap="square" rtlCol="0">
            <a:spAutoFit/>
          </a:bodyPr>
          <a:lstStyle/>
          <a:p>
            <a:pPr algn="ctr"/>
            <a:r>
              <a:rPr lang="en-US" dirty="0" smtClean="0">
                <a:solidFill>
                  <a:schemeClr val="bg1"/>
                </a:solidFill>
                <a:latin typeface="Century Schoolbook" panose="02040604050505020304" pitchFamily="18" charset="0"/>
              </a:rPr>
              <a:t>Indoor tour and activities at the Erie Canal Discovery Center in Lockport</a:t>
            </a:r>
            <a:endParaRPr lang="en-US" dirty="0">
              <a:solidFill>
                <a:schemeClr val="bg1"/>
              </a:solidFill>
              <a:latin typeface="Century Schoolbook" panose="02040604050505020304" pitchFamily="18" charset="0"/>
            </a:endParaRPr>
          </a:p>
        </p:txBody>
      </p:sp>
      <p:sp>
        <p:nvSpPr>
          <p:cNvPr id="8" name="TextBox 7"/>
          <p:cNvSpPr txBox="1"/>
          <p:nvPr/>
        </p:nvSpPr>
        <p:spPr>
          <a:xfrm>
            <a:off x="8622585" y="4582881"/>
            <a:ext cx="3403407" cy="923330"/>
          </a:xfrm>
          <a:prstGeom prst="rect">
            <a:avLst/>
          </a:prstGeom>
          <a:noFill/>
        </p:spPr>
        <p:txBody>
          <a:bodyPr wrap="square" rtlCol="0">
            <a:spAutoFit/>
          </a:bodyPr>
          <a:lstStyle/>
          <a:p>
            <a:pPr algn="ctr"/>
            <a:r>
              <a:rPr lang="en-US" dirty="0" smtClean="0">
                <a:solidFill>
                  <a:schemeClr val="bg1"/>
                </a:solidFill>
                <a:latin typeface="Century Schoolbook" panose="02040604050505020304" pitchFamily="18" charset="0"/>
              </a:rPr>
              <a:t>Outdoor walking tour around the Flight of Five and the two 1918 Erie Barge Canal Locks  </a:t>
            </a:r>
            <a:endParaRPr lang="en-US" dirty="0">
              <a:solidFill>
                <a:schemeClr val="bg1"/>
              </a:solidFill>
              <a:latin typeface="Century Schoolbook" panose="02040604050505020304" pitchFamily="18" charset="0"/>
            </a:endParaRPr>
          </a:p>
        </p:txBody>
      </p:sp>
    </p:spTree>
    <p:extLst>
      <p:ext uri="{BB962C8B-B14F-4D97-AF65-F5344CB8AC3E}">
        <p14:creationId xmlns:p14="http://schemas.microsoft.com/office/powerpoint/2010/main" val="2056412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910945" y="986790"/>
            <a:ext cx="3879273" cy="5693866"/>
          </a:xfrm>
          <a:prstGeom prst="rect">
            <a:avLst/>
          </a:prstGeom>
          <a:noFill/>
        </p:spPr>
        <p:txBody>
          <a:bodyPr wrap="square" rtlCol="0">
            <a:spAutoFit/>
          </a:bodyPr>
          <a:lstStyle/>
          <a:p>
            <a:pPr algn="ctr"/>
            <a:r>
              <a:rPr lang="en-US" sz="2200" dirty="0" smtClean="0">
                <a:solidFill>
                  <a:schemeClr val="bg1"/>
                </a:solidFill>
                <a:effectLst/>
                <a:latin typeface="Century Schoolbook" panose="02040604050505020304" pitchFamily="18" charset="0"/>
              </a:rPr>
              <a:t>To create virtual lessons for</a:t>
            </a:r>
          </a:p>
          <a:p>
            <a:pPr algn="ctr"/>
            <a:endParaRPr lang="en-US" sz="2200" dirty="0" smtClean="0">
              <a:solidFill>
                <a:schemeClr val="bg1"/>
              </a:solidFill>
              <a:effectLst/>
              <a:latin typeface="Century Schoolbook" panose="02040604050505020304" pitchFamily="18" charset="0"/>
            </a:endParaRPr>
          </a:p>
          <a:p>
            <a:pPr algn="ctr"/>
            <a:r>
              <a:rPr lang="en-US" sz="2200" dirty="0" smtClean="0">
                <a:solidFill>
                  <a:schemeClr val="bg1"/>
                </a:solidFill>
                <a:effectLst/>
                <a:latin typeface="Century Schoolbook" panose="02040604050505020304" pitchFamily="18" charset="0"/>
              </a:rPr>
              <a:t>Grade 4 Unit 6:</a:t>
            </a:r>
          </a:p>
          <a:p>
            <a:pPr algn="ctr"/>
            <a:r>
              <a:rPr lang="en-US" sz="2200" dirty="0" smtClean="0">
                <a:solidFill>
                  <a:schemeClr val="bg1"/>
                </a:solidFill>
                <a:effectLst/>
                <a:latin typeface="Century Schoolbook" panose="02040604050505020304" pitchFamily="18" charset="0"/>
              </a:rPr>
              <a:t> Westward Movement and Industrialization</a:t>
            </a:r>
            <a:br>
              <a:rPr lang="en-US" sz="2200" dirty="0" smtClean="0">
                <a:solidFill>
                  <a:schemeClr val="bg1"/>
                </a:solidFill>
                <a:effectLst/>
                <a:latin typeface="Century Schoolbook" panose="02040604050505020304" pitchFamily="18" charset="0"/>
              </a:rPr>
            </a:br>
            <a:r>
              <a:rPr lang="en-US" sz="2200" dirty="0" smtClean="0">
                <a:solidFill>
                  <a:schemeClr val="bg1"/>
                </a:solidFill>
                <a:effectLst/>
                <a:latin typeface="Century Schoolbook" panose="02040604050505020304" pitchFamily="18" charset="0"/>
              </a:rPr>
              <a:t>​Inquiry Design Lesson Plans and Presentations </a:t>
            </a:r>
          </a:p>
          <a:p>
            <a:pPr algn="ctr"/>
            <a:endParaRPr lang="en-US" sz="2200" dirty="0" smtClean="0">
              <a:solidFill>
                <a:schemeClr val="bg1"/>
              </a:solidFill>
              <a:effectLst/>
              <a:latin typeface="Century Schoolbook" panose="02040604050505020304" pitchFamily="18" charset="0"/>
            </a:endParaRPr>
          </a:p>
          <a:p>
            <a:pPr algn="ctr"/>
            <a:r>
              <a:rPr lang="en-US" sz="2200" dirty="0" smtClean="0">
                <a:solidFill>
                  <a:schemeClr val="bg1"/>
                </a:solidFill>
                <a:effectLst/>
                <a:latin typeface="Century Schoolbook" panose="02040604050505020304" pitchFamily="18" charset="0"/>
              </a:rPr>
              <a:t>using the Raphael Beck Mural </a:t>
            </a:r>
          </a:p>
          <a:p>
            <a:pPr algn="ctr"/>
            <a:r>
              <a:rPr lang="en-US" sz="2200" dirty="0" smtClean="0">
                <a:solidFill>
                  <a:schemeClr val="bg1"/>
                </a:solidFill>
                <a:effectLst/>
                <a:latin typeface="Century Schoolbook" panose="02040604050505020304" pitchFamily="18" charset="0"/>
              </a:rPr>
              <a:t>“The Opening of the Erie Canal, </a:t>
            </a:r>
          </a:p>
          <a:p>
            <a:pPr algn="ctr"/>
            <a:r>
              <a:rPr lang="en-US" sz="2200" dirty="0" smtClean="0">
                <a:solidFill>
                  <a:schemeClr val="bg1"/>
                </a:solidFill>
                <a:effectLst/>
                <a:latin typeface="Century Schoolbook" panose="02040604050505020304" pitchFamily="18" charset="0"/>
              </a:rPr>
              <a:t>October 26, 1825”</a:t>
            </a:r>
          </a:p>
          <a:p>
            <a:pPr algn="ctr"/>
            <a:r>
              <a:rPr lang="en-US" sz="2200" dirty="0" smtClean="0">
                <a:solidFill>
                  <a:schemeClr val="bg1"/>
                </a:solidFill>
                <a:effectLst/>
                <a:latin typeface="Century Schoolbook" panose="02040604050505020304" pitchFamily="18" charset="0"/>
              </a:rPr>
              <a:t> </a:t>
            </a:r>
          </a:p>
          <a:p>
            <a:pPr algn="ctr"/>
            <a:r>
              <a:rPr lang="en-US" sz="2200" dirty="0" smtClean="0">
                <a:solidFill>
                  <a:schemeClr val="bg1"/>
                </a:solidFill>
                <a:effectLst/>
                <a:latin typeface="Century Schoolbook" panose="02040604050505020304" pitchFamily="18" charset="0"/>
              </a:rPr>
              <a:t>inside the Erie Canal Discovery Center</a:t>
            </a:r>
            <a:endParaRPr lang="en-US" sz="2200" dirty="0">
              <a:solidFill>
                <a:schemeClr val="bg1"/>
              </a:solidFill>
              <a:latin typeface="Century Schoolbook" panose="02040604050505020304" pitchFamily="18" charset="0"/>
            </a:endParaRPr>
          </a:p>
        </p:txBody>
      </p:sp>
      <p:sp>
        <p:nvSpPr>
          <p:cNvPr id="7" name="TextBox 6"/>
          <p:cNvSpPr txBox="1"/>
          <p:nvPr/>
        </p:nvSpPr>
        <p:spPr>
          <a:xfrm>
            <a:off x="-374073" y="178854"/>
            <a:ext cx="12427528" cy="615553"/>
          </a:xfrm>
          <a:prstGeom prst="rect">
            <a:avLst/>
          </a:prstGeom>
          <a:noFill/>
        </p:spPr>
        <p:txBody>
          <a:bodyPr wrap="square" rtlCol="0">
            <a:spAutoFit/>
          </a:bodyPr>
          <a:lstStyle/>
          <a:p>
            <a:pPr algn="ctr"/>
            <a:r>
              <a:rPr lang="en-US" sz="3400" dirty="0" smtClean="0">
                <a:solidFill>
                  <a:schemeClr val="bg1"/>
                </a:solidFill>
                <a:latin typeface="Century Schoolbook" panose="02040604050505020304" pitchFamily="18" charset="0"/>
              </a:rPr>
              <a:t>Erie </a:t>
            </a:r>
            <a:r>
              <a:rPr lang="en-US" sz="3400" dirty="0" err="1" smtClean="0">
                <a:solidFill>
                  <a:schemeClr val="bg1"/>
                </a:solidFill>
                <a:latin typeface="Century Schoolbook" panose="02040604050505020304" pitchFamily="18" charset="0"/>
              </a:rPr>
              <a:t>Canalway</a:t>
            </a:r>
            <a:r>
              <a:rPr lang="en-US" sz="3400" dirty="0" smtClean="0">
                <a:solidFill>
                  <a:schemeClr val="bg1"/>
                </a:solidFill>
                <a:latin typeface="Century Schoolbook" panose="02040604050505020304" pitchFamily="18" charset="0"/>
              </a:rPr>
              <a:t> National Heritage Corridor Impact! Grant</a:t>
            </a:r>
            <a:endParaRPr lang="en-US" sz="3400" dirty="0">
              <a:solidFill>
                <a:schemeClr val="bg1"/>
              </a:solidFill>
              <a:latin typeface="Century Schoolbook" panose="020406040505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613" y="986790"/>
            <a:ext cx="7082759" cy="5473041"/>
          </a:xfrm>
          <a:prstGeom prst="rect">
            <a:avLst/>
          </a:prstGeom>
        </p:spPr>
      </p:pic>
    </p:spTree>
    <p:extLst>
      <p:ext uri="{BB962C8B-B14F-4D97-AF65-F5344CB8AC3E}">
        <p14:creationId xmlns:p14="http://schemas.microsoft.com/office/powerpoint/2010/main" val="28291881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32509"/>
            <a:ext cx="12095017" cy="584775"/>
          </a:xfrm>
          <a:prstGeom prst="rect">
            <a:avLst/>
          </a:prstGeom>
          <a:noFill/>
        </p:spPr>
        <p:txBody>
          <a:bodyPr wrap="square" rtlCol="0">
            <a:spAutoFit/>
          </a:bodyPr>
          <a:lstStyle/>
          <a:p>
            <a:pPr algn="ctr"/>
            <a:r>
              <a:rPr lang="en-US" sz="3200" dirty="0" smtClean="0">
                <a:solidFill>
                  <a:schemeClr val="bg1"/>
                </a:solidFill>
                <a:latin typeface="Century Schoolbook" panose="02040604050505020304" pitchFamily="18" charset="0"/>
              </a:rPr>
              <a:t>Educators Involved in Creating the Erie Canal Virtual Lessons</a:t>
            </a:r>
            <a:endParaRPr lang="en-US" sz="3200" dirty="0">
              <a:solidFill>
                <a:schemeClr val="bg1"/>
              </a:solidFill>
              <a:latin typeface="Century Schoolbook" panose="02040604050505020304" pitchFamily="18" charset="0"/>
            </a:endParaRPr>
          </a:p>
        </p:txBody>
      </p:sp>
      <p:sp>
        <p:nvSpPr>
          <p:cNvPr id="6" name="TextBox 5"/>
          <p:cNvSpPr txBox="1"/>
          <p:nvPr/>
        </p:nvSpPr>
        <p:spPr>
          <a:xfrm>
            <a:off x="290945" y="1316182"/>
            <a:ext cx="11901055" cy="3539430"/>
          </a:xfrm>
          <a:prstGeom prst="rect">
            <a:avLst/>
          </a:prstGeom>
          <a:noFill/>
        </p:spPr>
        <p:txBody>
          <a:bodyPr wrap="square" rtlCol="0">
            <a:spAutoFit/>
          </a:bodyPr>
          <a:lstStyle/>
          <a:p>
            <a:pPr marL="457200" indent="-457200">
              <a:buFont typeface="Wingdings" panose="05000000000000000000" pitchFamily="2" charset="2"/>
              <a:buChar char="v"/>
            </a:pPr>
            <a:r>
              <a:rPr lang="en-US" sz="2800" dirty="0" smtClean="0">
                <a:solidFill>
                  <a:schemeClr val="bg1"/>
                </a:solidFill>
                <a:latin typeface="Century Schoolbook" panose="02040604050505020304" pitchFamily="18" charset="0"/>
              </a:rPr>
              <a:t>Heidi Ziemer, Outreach </a:t>
            </a:r>
            <a:r>
              <a:rPr lang="en-US" sz="2800" dirty="0">
                <a:solidFill>
                  <a:schemeClr val="bg1"/>
                </a:solidFill>
                <a:latin typeface="Century Schoolbook" panose="02040604050505020304" pitchFamily="18" charset="0"/>
              </a:rPr>
              <a:t>&amp; Digital Services </a:t>
            </a:r>
            <a:r>
              <a:rPr lang="en-US" sz="2800" dirty="0" smtClean="0">
                <a:solidFill>
                  <a:schemeClr val="bg1"/>
                </a:solidFill>
                <a:latin typeface="Century Schoolbook" panose="02040604050505020304" pitchFamily="18" charset="0"/>
              </a:rPr>
              <a:t>Coordinator</a:t>
            </a:r>
          </a:p>
          <a:p>
            <a:r>
              <a:rPr lang="en-US" sz="2800" dirty="0">
                <a:solidFill>
                  <a:schemeClr val="bg1"/>
                </a:solidFill>
                <a:latin typeface="Century Schoolbook" panose="02040604050505020304" pitchFamily="18" charset="0"/>
              </a:rPr>
              <a:t> </a:t>
            </a:r>
            <a:r>
              <a:rPr lang="en-US" sz="2800" dirty="0" smtClean="0">
                <a:solidFill>
                  <a:schemeClr val="bg1"/>
                </a:solidFill>
                <a:latin typeface="Century Schoolbook" panose="02040604050505020304" pitchFamily="18" charset="0"/>
              </a:rPr>
              <a:t>    Western </a:t>
            </a:r>
            <a:r>
              <a:rPr lang="en-US" sz="2800" dirty="0">
                <a:solidFill>
                  <a:schemeClr val="bg1"/>
                </a:solidFill>
                <a:latin typeface="Century Schoolbook" panose="02040604050505020304" pitchFamily="18" charset="0"/>
              </a:rPr>
              <a:t>New York Library Resources Council</a:t>
            </a:r>
          </a:p>
          <a:p>
            <a:pPr marL="457200" indent="-457200">
              <a:buFont typeface="Wingdings" panose="05000000000000000000" pitchFamily="2" charset="2"/>
              <a:buChar char="v"/>
            </a:pPr>
            <a:endParaRPr lang="en-US" sz="2800" dirty="0" smtClean="0">
              <a:solidFill>
                <a:schemeClr val="bg1"/>
              </a:solidFill>
              <a:latin typeface="Century Schoolbook" panose="02040604050505020304" pitchFamily="18" charset="0"/>
            </a:endParaRPr>
          </a:p>
          <a:p>
            <a:pPr marL="457200" indent="-457200">
              <a:buFont typeface="Wingdings" panose="05000000000000000000" pitchFamily="2" charset="2"/>
              <a:buChar char="v"/>
            </a:pPr>
            <a:r>
              <a:rPr lang="en-US" sz="2800" dirty="0" smtClean="0">
                <a:solidFill>
                  <a:schemeClr val="bg1"/>
                </a:solidFill>
                <a:latin typeface="Century Schoolbook" panose="02040604050505020304" pitchFamily="18" charset="0"/>
              </a:rPr>
              <a:t>Rich </a:t>
            </a:r>
            <a:r>
              <a:rPr lang="en-US" sz="2800" dirty="0">
                <a:solidFill>
                  <a:schemeClr val="bg1"/>
                </a:solidFill>
                <a:latin typeface="Century Schoolbook" panose="02040604050505020304" pitchFamily="18" charset="0"/>
              </a:rPr>
              <a:t>Pyszczek, Jr</a:t>
            </a:r>
            <a:r>
              <a:rPr lang="en-US" sz="2800" dirty="0" smtClean="0">
                <a:solidFill>
                  <a:schemeClr val="bg1"/>
                </a:solidFill>
                <a:latin typeface="Century Schoolbook" panose="02040604050505020304" pitchFamily="18" charset="0"/>
              </a:rPr>
              <a:t>., Coordinator </a:t>
            </a:r>
            <a:r>
              <a:rPr lang="en-US" sz="2800" dirty="0">
                <a:solidFill>
                  <a:schemeClr val="bg1"/>
                </a:solidFill>
                <a:latin typeface="Century Schoolbook" panose="02040604050505020304" pitchFamily="18" charset="0"/>
              </a:rPr>
              <a:t>for Social </a:t>
            </a:r>
            <a:r>
              <a:rPr lang="en-US" sz="2800" dirty="0" smtClean="0">
                <a:solidFill>
                  <a:schemeClr val="bg1"/>
                </a:solidFill>
                <a:latin typeface="Century Schoolbook" panose="02040604050505020304" pitchFamily="18" charset="0"/>
              </a:rPr>
              <a:t>Studies</a:t>
            </a:r>
          </a:p>
          <a:p>
            <a:r>
              <a:rPr lang="en-US" sz="2800" dirty="0" smtClean="0">
                <a:solidFill>
                  <a:schemeClr val="bg1"/>
                </a:solidFill>
                <a:latin typeface="Century Schoolbook" panose="02040604050505020304" pitchFamily="18" charset="0"/>
              </a:rPr>
              <a:t>     Buffalo Public Schools</a:t>
            </a:r>
          </a:p>
          <a:p>
            <a:pPr marL="457200" indent="-457200">
              <a:buFont typeface="Wingdings" panose="05000000000000000000" pitchFamily="2" charset="2"/>
              <a:buChar char="v"/>
            </a:pPr>
            <a:endParaRPr lang="en-US" sz="2800" dirty="0">
              <a:solidFill>
                <a:schemeClr val="bg1"/>
              </a:solidFill>
              <a:latin typeface="Century Schoolbook" panose="02040604050505020304" pitchFamily="18" charset="0"/>
            </a:endParaRPr>
          </a:p>
          <a:p>
            <a:pPr marL="457200" indent="-457200">
              <a:buFont typeface="Wingdings" panose="05000000000000000000" pitchFamily="2" charset="2"/>
              <a:buChar char="v"/>
            </a:pPr>
            <a:r>
              <a:rPr lang="en-US" sz="2800" dirty="0" smtClean="0">
                <a:solidFill>
                  <a:schemeClr val="bg1"/>
                </a:solidFill>
                <a:latin typeface="Century Schoolbook" panose="02040604050505020304" pitchFamily="18" charset="0"/>
              </a:rPr>
              <a:t>Ann Marie Linnabery, Assistant Director &amp; Education Coordinator</a:t>
            </a:r>
          </a:p>
          <a:p>
            <a:r>
              <a:rPr lang="en-US" sz="2800" dirty="0" smtClean="0">
                <a:solidFill>
                  <a:schemeClr val="bg1"/>
                </a:solidFill>
                <a:latin typeface="Century Schoolbook" panose="02040604050505020304" pitchFamily="18" charset="0"/>
              </a:rPr>
              <a:t>    History Center of Niagara</a:t>
            </a:r>
            <a:endParaRPr lang="en-US" sz="2800" dirty="0">
              <a:solidFill>
                <a:schemeClr val="bg1"/>
              </a:solidFill>
              <a:latin typeface="Century Schoolbook" panose="020406040505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3176" y="5042230"/>
            <a:ext cx="4736592" cy="1600200"/>
          </a:xfrm>
          <a:prstGeom prst="rect">
            <a:avLst/>
          </a:prstGeom>
        </p:spPr>
      </p:pic>
    </p:spTree>
    <p:extLst>
      <p:ext uri="{BB962C8B-B14F-4D97-AF65-F5344CB8AC3E}">
        <p14:creationId xmlns:p14="http://schemas.microsoft.com/office/powerpoint/2010/main" val="22116462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055" y="171162"/>
            <a:ext cx="10515600" cy="1325563"/>
          </a:xfrm>
        </p:spPr>
        <p:txBody>
          <a:bodyPr/>
          <a:lstStyle/>
          <a:p>
            <a:pPr algn="ctr"/>
            <a:r>
              <a:rPr lang="en-US" sz="3600" dirty="0" smtClean="0">
                <a:solidFill>
                  <a:schemeClr val="bg1"/>
                </a:solidFill>
                <a:latin typeface="Century Schoolbook" panose="02040604050505020304" pitchFamily="18" charset="0"/>
              </a:rPr>
              <a:t>Some</a:t>
            </a:r>
            <a:r>
              <a:rPr lang="en-US" dirty="0" smtClean="0">
                <a:solidFill>
                  <a:schemeClr val="bg1"/>
                </a:solidFill>
                <a:latin typeface="Century Schoolbook" panose="02040604050505020304" pitchFamily="18" charset="0"/>
              </a:rPr>
              <a:t> Information About the Process</a:t>
            </a:r>
            <a:endParaRPr lang="en-US" dirty="0">
              <a:solidFill>
                <a:schemeClr val="bg1"/>
              </a:solidFill>
              <a:latin typeface="Century Schoolbook" panose="02040604050505020304" pitchFamily="18" charset="0"/>
            </a:endParaRPr>
          </a:p>
        </p:txBody>
      </p:sp>
      <p:sp>
        <p:nvSpPr>
          <p:cNvPr id="4" name="TextBox 3"/>
          <p:cNvSpPr txBox="1"/>
          <p:nvPr/>
        </p:nvSpPr>
        <p:spPr>
          <a:xfrm>
            <a:off x="360218" y="1322553"/>
            <a:ext cx="11499273" cy="5262979"/>
          </a:xfrm>
          <a:prstGeom prst="rect">
            <a:avLst/>
          </a:prstGeom>
          <a:noFill/>
        </p:spPr>
        <p:txBody>
          <a:bodyPr wrap="square" rtlCol="0">
            <a:spAutoFit/>
          </a:bodyPr>
          <a:lstStyle/>
          <a:p>
            <a:pPr marL="342900" indent="-342900">
              <a:buFont typeface="Wingdings" panose="05000000000000000000" pitchFamily="2" charset="2"/>
              <a:buChar char="v"/>
            </a:pPr>
            <a:r>
              <a:rPr lang="en-US" sz="2400" dirty="0" smtClean="0">
                <a:solidFill>
                  <a:schemeClr val="bg1"/>
                </a:solidFill>
                <a:latin typeface="Century Schoolbook" panose="02040604050505020304" pitchFamily="18" charset="0"/>
              </a:rPr>
              <a:t>Started project in August 2020; completed and posted </a:t>
            </a:r>
            <a:r>
              <a:rPr lang="en-US" sz="2400" dirty="0" smtClean="0">
                <a:solidFill>
                  <a:schemeClr val="bg1"/>
                </a:solidFill>
                <a:latin typeface="Century Schoolbook" panose="02040604050505020304" pitchFamily="18" charset="0"/>
              </a:rPr>
              <a:t>on the NFCSS in </a:t>
            </a:r>
            <a:r>
              <a:rPr lang="en-US" sz="2400" dirty="0" smtClean="0">
                <a:solidFill>
                  <a:schemeClr val="bg1"/>
                </a:solidFill>
                <a:latin typeface="Century Schoolbook" panose="02040604050505020304" pitchFamily="18" charset="0"/>
              </a:rPr>
              <a:t>late March 2021</a:t>
            </a:r>
          </a:p>
          <a:p>
            <a:pPr marL="342900" indent="-342900">
              <a:buFont typeface="Wingdings" panose="05000000000000000000" pitchFamily="2" charset="2"/>
              <a:buChar char="v"/>
            </a:pPr>
            <a:endParaRPr lang="en-US" sz="2400" dirty="0">
              <a:solidFill>
                <a:schemeClr val="bg1"/>
              </a:solidFill>
              <a:latin typeface="Century Schoolbook" panose="02040604050505020304" pitchFamily="18" charset="0"/>
            </a:endParaRPr>
          </a:p>
          <a:p>
            <a:pPr marL="342900" indent="-342900">
              <a:buFont typeface="Wingdings" panose="05000000000000000000" pitchFamily="2" charset="2"/>
              <a:buChar char="v"/>
            </a:pPr>
            <a:r>
              <a:rPr lang="en-US" sz="2400" dirty="0" smtClean="0">
                <a:solidFill>
                  <a:schemeClr val="bg1"/>
                </a:solidFill>
                <a:latin typeface="Century Schoolbook" panose="02040604050505020304" pitchFamily="18" charset="0"/>
              </a:rPr>
              <a:t>Committee met three times in person but worked mostly through email and phone conversations</a:t>
            </a:r>
          </a:p>
          <a:p>
            <a:pPr marL="342900" indent="-342900">
              <a:buFont typeface="Wingdings" panose="05000000000000000000" pitchFamily="2" charset="2"/>
              <a:buChar char="v"/>
            </a:pPr>
            <a:endParaRPr lang="en-US" sz="2400" dirty="0">
              <a:solidFill>
                <a:schemeClr val="bg1"/>
              </a:solidFill>
              <a:latin typeface="Century Schoolbook" panose="02040604050505020304" pitchFamily="18" charset="0"/>
            </a:endParaRPr>
          </a:p>
          <a:p>
            <a:pPr marL="342900" indent="-342900">
              <a:buFont typeface="Wingdings" panose="05000000000000000000" pitchFamily="2" charset="2"/>
              <a:buChar char="v"/>
            </a:pPr>
            <a:r>
              <a:rPr lang="en-US" sz="2400" dirty="0" smtClean="0">
                <a:solidFill>
                  <a:schemeClr val="bg1"/>
                </a:solidFill>
                <a:latin typeface="Century Schoolbook" panose="02040604050505020304" pitchFamily="18" charset="0"/>
              </a:rPr>
              <a:t>Each of us had a slightly different vision of how the finished project would look but  we were able to work together to coordinate our ideas to create the lessons which support the NYS Social Studies Standards for Grade 4, Unit 6 </a:t>
            </a:r>
          </a:p>
          <a:p>
            <a:pPr marL="342900" indent="-342900">
              <a:buFont typeface="Wingdings" panose="05000000000000000000" pitchFamily="2" charset="2"/>
              <a:buChar char="v"/>
            </a:pPr>
            <a:endParaRPr lang="en-US" sz="2400" dirty="0">
              <a:solidFill>
                <a:schemeClr val="bg1"/>
              </a:solidFill>
              <a:latin typeface="Century Schoolbook" panose="02040604050505020304" pitchFamily="18" charset="0"/>
            </a:endParaRPr>
          </a:p>
          <a:p>
            <a:pPr marL="342900" indent="-342900">
              <a:buFont typeface="Wingdings" panose="05000000000000000000" pitchFamily="2" charset="2"/>
              <a:buChar char="v"/>
            </a:pPr>
            <a:r>
              <a:rPr lang="en-US" sz="2400" dirty="0" smtClean="0">
                <a:solidFill>
                  <a:schemeClr val="bg1"/>
                </a:solidFill>
                <a:latin typeface="Century Schoolbook" panose="02040604050505020304" pitchFamily="18" charset="0"/>
              </a:rPr>
              <a:t>Video footage filmed over the last year to enhance the lessons will be uploaded by next spring. These segments will include short pieces delivered by actors, singers, educators and craftsmen, some in Erie Canal-era clothing, and will compliment material already in the lessons.        </a:t>
            </a:r>
            <a:endParaRPr lang="en-US" sz="2400" dirty="0">
              <a:solidFill>
                <a:schemeClr val="bg1"/>
              </a:solidFill>
              <a:latin typeface="Century Schoolbook" panose="02040604050505020304" pitchFamily="18" charset="0"/>
            </a:endParaRPr>
          </a:p>
        </p:txBody>
      </p:sp>
    </p:spTree>
    <p:extLst>
      <p:ext uri="{BB962C8B-B14F-4D97-AF65-F5344CB8AC3E}">
        <p14:creationId xmlns:p14="http://schemas.microsoft.com/office/powerpoint/2010/main" val="37095736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390</TotalTime>
  <Words>359</Words>
  <Application>Microsoft Office PowerPoint</Application>
  <PresentationFormat>Widescreen</PresentationFormat>
  <Paragraphs>46</Paragraphs>
  <Slides>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Century Schoolbook</vt:lpstr>
      <vt:lpstr>Wingdings</vt:lpstr>
      <vt:lpstr>Office Theme</vt:lpstr>
      <vt:lpstr>PowerPoint Presentation</vt:lpstr>
      <vt:lpstr>Educational Opportunities at the History Center of Niagara</vt:lpstr>
      <vt:lpstr>PowerPoint Presentation</vt:lpstr>
      <vt:lpstr>“Ticket to Ride” Program </vt:lpstr>
      <vt:lpstr>PowerPoint Presentation</vt:lpstr>
      <vt:lpstr>PowerPoint Presentation</vt:lpstr>
      <vt:lpstr>Some Information About the Process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 Linnabery</dc:creator>
  <cp:lastModifiedBy>Ann Linnabery</cp:lastModifiedBy>
  <cp:revision>25</cp:revision>
  <dcterms:created xsi:type="dcterms:W3CDTF">2021-10-13T17:24:31Z</dcterms:created>
  <dcterms:modified xsi:type="dcterms:W3CDTF">2021-10-14T16:27:42Z</dcterms:modified>
</cp:coreProperties>
</file>